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sldIdLst>
    <p:sldId id="258" r:id="rId2"/>
    <p:sldId id="259" r:id="rId3"/>
  </p:sldIdLst>
  <p:sldSz cx="9944100" cy="7099300"/>
  <p:notesSz cx="6858000" cy="9144000"/>
  <p:defaultTextStyle>
    <a:defPPr>
      <a:defRPr lang="ja-JP"/>
    </a:defPPr>
    <a:lvl1pPr marL="0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1pPr>
    <a:lvl2pPr marL="486867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2pPr>
    <a:lvl3pPr marL="973735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3pPr>
    <a:lvl4pPr marL="1460600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4pPr>
    <a:lvl5pPr marL="1947470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5pPr>
    <a:lvl6pPr marL="2434339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6pPr>
    <a:lvl7pPr marL="2921205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7pPr>
    <a:lvl8pPr marL="3408072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8pPr>
    <a:lvl9pPr marL="3894939" algn="l" defTabSz="973735" rtl="0" eaLnBrk="1" latinLnBrk="0" hangingPunct="1">
      <a:defRPr kumimoji="1" sz="19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51"/>
    <p:restoredTop sz="94567"/>
  </p:normalViewPr>
  <p:slideViewPr>
    <p:cSldViewPr snapToGrid="0" snapToObjects="1">
      <p:cViewPr varScale="1">
        <p:scale>
          <a:sx n="108" d="100"/>
          <a:sy n="108" d="100"/>
        </p:scale>
        <p:origin x="20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69CE6-7011-BF4B-8CE0-B5B93E7FBCFA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79626-0B4E-C145-A6CE-5967DA729E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70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1pPr>
    <a:lvl2pPr marL="486867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2pPr>
    <a:lvl3pPr marL="973735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3pPr>
    <a:lvl4pPr marL="1460600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4pPr>
    <a:lvl5pPr marL="1947470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5pPr>
    <a:lvl6pPr marL="2434339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6pPr>
    <a:lvl7pPr marL="2921205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7pPr>
    <a:lvl8pPr marL="3408072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8pPr>
    <a:lvl9pPr marL="3894939" algn="l" defTabSz="973735" rtl="0" eaLnBrk="1" latinLnBrk="0" hangingPunct="1">
      <a:defRPr kumimoji="1" sz="127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5808" y="1161854"/>
            <a:ext cx="8452485" cy="2471608"/>
          </a:xfrm>
        </p:spPr>
        <p:txBody>
          <a:bodyPr anchor="b"/>
          <a:lstStyle>
            <a:lvl1pPr algn="ctr">
              <a:defRPr sz="621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013" y="3728777"/>
            <a:ext cx="7458075" cy="1714020"/>
          </a:xfrm>
        </p:spPr>
        <p:txBody>
          <a:bodyPr/>
          <a:lstStyle>
            <a:lvl1pPr marL="0" indent="0" algn="ctr">
              <a:buNone/>
              <a:defRPr sz="2484"/>
            </a:lvl1pPr>
            <a:lvl2pPr marL="473293" indent="0" algn="ctr">
              <a:buNone/>
              <a:defRPr sz="2070"/>
            </a:lvl2pPr>
            <a:lvl3pPr marL="946587" indent="0" algn="ctr">
              <a:buNone/>
              <a:defRPr sz="1863"/>
            </a:lvl3pPr>
            <a:lvl4pPr marL="1419880" indent="0" algn="ctr">
              <a:buNone/>
              <a:defRPr sz="1656"/>
            </a:lvl4pPr>
            <a:lvl5pPr marL="1893174" indent="0" algn="ctr">
              <a:buNone/>
              <a:defRPr sz="1656"/>
            </a:lvl5pPr>
            <a:lvl6pPr marL="2366467" indent="0" algn="ctr">
              <a:buNone/>
              <a:defRPr sz="1656"/>
            </a:lvl6pPr>
            <a:lvl7pPr marL="2839761" indent="0" algn="ctr">
              <a:buNone/>
              <a:defRPr sz="1656"/>
            </a:lvl7pPr>
            <a:lvl8pPr marL="3313054" indent="0" algn="ctr">
              <a:buNone/>
              <a:defRPr sz="1656"/>
            </a:lvl8pPr>
            <a:lvl9pPr marL="3786348" indent="0" algn="ctr">
              <a:buNone/>
              <a:defRPr sz="165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6247" y="377972"/>
            <a:ext cx="2144197" cy="60163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3658" y="377972"/>
            <a:ext cx="6308288" cy="60163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78" y="1769897"/>
            <a:ext cx="8576786" cy="2953111"/>
          </a:xfrm>
        </p:spPr>
        <p:txBody>
          <a:bodyPr anchor="b"/>
          <a:lstStyle>
            <a:lvl1pPr>
              <a:defRPr sz="621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478" y="4750946"/>
            <a:ext cx="8576786" cy="1552971"/>
          </a:xfrm>
        </p:spPr>
        <p:txBody>
          <a:bodyPr/>
          <a:lstStyle>
            <a:lvl1pPr marL="0" indent="0">
              <a:buNone/>
              <a:defRPr sz="2484">
                <a:solidFill>
                  <a:schemeClr val="tx1"/>
                </a:solidFill>
              </a:defRPr>
            </a:lvl1pPr>
            <a:lvl2pPr marL="473293" indent="0">
              <a:buNone/>
              <a:defRPr sz="2070">
                <a:solidFill>
                  <a:schemeClr val="tx1">
                    <a:tint val="75000"/>
                  </a:schemeClr>
                </a:solidFill>
              </a:defRPr>
            </a:lvl2pPr>
            <a:lvl3pPr marL="946587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419880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4pPr>
            <a:lvl5pPr marL="1893174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5pPr>
            <a:lvl6pPr marL="2366467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6pPr>
            <a:lvl7pPr marL="2839761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7pPr>
            <a:lvl8pPr marL="3313054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8pPr>
            <a:lvl9pPr marL="3786348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57" y="1889860"/>
            <a:ext cx="4226243" cy="4504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200" y="1889860"/>
            <a:ext cx="4226243" cy="4504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377974"/>
            <a:ext cx="8576786" cy="137220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953" y="1740315"/>
            <a:ext cx="4206820" cy="852901"/>
          </a:xfrm>
        </p:spPr>
        <p:txBody>
          <a:bodyPr anchor="b"/>
          <a:lstStyle>
            <a:lvl1pPr marL="0" indent="0">
              <a:buNone/>
              <a:defRPr sz="2484" b="1"/>
            </a:lvl1pPr>
            <a:lvl2pPr marL="473293" indent="0">
              <a:buNone/>
              <a:defRPr sz="2070" b="1"/>
            </a:lvl2pPr>
            <a:lvl3pPr marL="946587" indent="0">
              <a:buNone/>
              <a:defRPr sz="1863" b="1"/>
            </a:lvl3pPr>
            <a:lvl4pPr marL="1419880" indent="0">
              <a:buNone/>
              <a:defRPr sz="1656" b="1"/>
            </a:lvl4pPr>
            <a:lvl5pPr marL="1893174" indent="0">
              <a:buNone/>
              <a:defRPr sz="1656" b="1"/>
            </a:lvl5pPr>
            <a:lvl6pPr marL="2366467" indent="0">
              <a:buNone/>
              <a:defRPr sz="1656" b="1"/>
            </a:lvl6pPr>
            <a:lvl7pPr marL="2839761" indent="0">
              <a:buNone/>
              <a:defRPr sz="1656" b="1"/>
            </a:lvl7pPr>
            <a:lvl8pPr marL="3313054" indent="0">
              <a:buNone/>
              <a:defRPr sz="1656" b="1"/>
            </a:lvl8pPr>
            <a:lvl9pPr marL="3786348" indent="0">
              <a:buNone/>
              <a:defRPr sz="16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953" y="2593216"/>
            <a:ext cx="4206820" cy="381423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201" y="1740315"/>
            <a:ext cx="4227538" cy="852901"/>
          </a:xfrm>
        </p:spPr>
        <p:txBody>
          <a:bodyPr anchor="b"/>
          <a:lstStyle>
            <a:lvl1pPr marL="0" indent="0">
              <a:buNone/>
              <a:defRPr sz="2484" b="1"/>
            </a:lvl1pPr>
            <a:lvl2pPr marL="473293" indent="0">
              <a:buNone/>
              <a:defRPr sz="2070" b="1"/>
            </a:lvl2pPr>
            <a:lvl3pPr marL="946587" indent="0">
              <a:buNone/>
              <a:defRPr sz="1863" b="1"/>
            </a:lvl3pPr>
            <a:lvl4pPr marL="1419880" indent="0">
              <a:buNone/>
              <a:defRPr sz="1656" b="1"/>
            </a:lvl4pPr>
            <a:lvl5pPr marL="1893174" indent="0">
              <a:buNone/>
              <a:defRPr sz="1656" b="1"/>
            </a:lvl5pPr>
            <a:lvl6pPr marL="2366467" indent="0">
              <a:buNone/>
              <a:defRPr sz="1656" b="1"/>
            </a:lvl6pPr>
            <a:lvl7pPr marL="2839761" indent="0">
              <a:buNone/>
              <a:defRPr sz="1656" b="1"/>
            </a:lvl7pPr>
            <a:lvl8pPr marL="3313054" indent="0">
              <a:buNone/>
              <a:defRPr sz="1656" b="1"/>
            </a:lvl8pPr>
            <a:lvl9pPr marL="3786348" indent="0">
              <a:buNone/>
              <a:defRPr sz="16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4201" y="2593216"/>
            <a:ext cx="4227538" cy="381423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473287"/>
            <a:ext cx="3207231" cy="1656503"/>
          </a:xfrm>
        </p:spPr>
        <p:txBody>
          <a:bodyPr anchor="b"/>
          <a:lstStyle>
            <a:lvl1pPr>
              <a:defRPr sz="331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7538" y="1022169"/>
            <a:ext cx="5034201" cy="5045104"/>
          </a:xfrm>
        </p:spPr>
        <p:txBody>
          <a:bodyPr/>
          <a:lstStyle>
            <a:lvl1pPr>
              <a:defRPr sz="3313"/>
            </a:lvl1pPr>
            <a:lvl2pPr>
              <a:defRPr sz="2899"/>
            </a:lvl2pPr>
            <a:lvl3pPr>
              <a:defRPr sz="2484"/>
            </a:lvl3pPr>
            <a:lvl4pPr>
              <a:defRPr sz="2070"/>
            </a:lvl4pPr>
            <a:lvl5pPr>
              <a:defRPr sz="2070"/>
            </a:lvl5pPr>
            <a:lvl6pPr>
              <a:defRPr sz="2070"/>
            </a:lvl6pPr>
            <a:lvl7pPr>
              <a:defRPr sz="2070"/>
            </a:lvl7pPr>
            <a:lvl8pPr>
              <a:defRPr sz="2070"/>
            </a:lvl8pPr>
            <a:lvl9pPr>
              <a:defRPr sz="20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952" y="2129790"/>
            <a:ext cx="3207231" cy="3945699"/>
          </a:xfrm>
        </p:spPr>
        <p:txBody>
          <a:bodyPr/>
          <a:lstStyle>
            <a:lvl1pPr marL="0" indent="0">
              <a:buNone/>
              <a:defRPr sz="1656"/>
            </a:lvl1pPr>
            <a:lvl2pPr marL="473293" indent="0">
              <a:buNone/>
              <a:defRPr sz="1449"/>
            </a:lvl2pPr>
            <a:lvl3pPr marL="946587" indent="0">
              <a:buNone/>
              <a:defRPr sz="1242"/>
            </a:lvl3pPr>
            <a:lvl4pPr marL="1419880" indent="0">
              <a:buNone/>
              <a:defRPr sz="1035"/>
            </a:lvl4pPr>
            <a:lvl5pPr marL="1893174" indent="0">
              <a:buNone/>
              <a:defRPr sz="1035"/>
            </a:lvl5pPr>
            <a:lvl6pPr marL="2366467" indent="0">
              <a:buNone/>
              <a:defRPr sz="1035"/>
            </a:lvl6pPr>
            <a:lvl7pPr marL="2839761" indent="0">
              <a:buNone/>
              <a:defRPr sz="1035"/>
            </a:lvl7pPr>
            <a:lvl8pPr marL="3313054" indent="0">
              <a:buNone/>
              <a:defRPr sz="1035"/>
            </a:lvl8pPr>
            <a:lvl9pPr marL="3786348" indent="0">
              <a:buNone/>
              <a:defRPr sz="10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473287"/>
            <a:ext cx="3207231" cy="1656503"/>
          </a:xfrm>
        </p:spPr>
        <p:txBody>
          <a:bodyPr anchor="b"/>
          <a:lstStyle>
            <a:lvl1pPr>
              <a:defRPr sz="331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27538" y="1022169"/>
            <a:ext cx="5034201" cy="5045104"/>
          </a:xfrm>
        </p:spPr>
        <p:txBody>
          <a:bodyPr anchor="t"/>
          <a:lstStyle>
            <a:lvl1pPr marL="0" indent="0">
              <a:buNone/>
              <a:defRPr sz="3313"/>
            </a:lvl1pPr>
            <a:lvl2pPr marL="473293" indent="0">
              <a:buNone/>
              <a:defRPr sz="2899"/>
            </a:lvl2pPr>
            <a:lvl3pPr marL="946587" indent="0">
              <a:buNone/>
              <a:defRPr sz="2484"/>
            </a:lvl3pPr>
            <a:lvl4pPr marL="1419880" indent="0">
              <a:buNone/>
              <a:defRPr sz="2070"/>
            </a:lvl4pPr>
            <a:lvl5pPr marL="1893174" indent="0">
              <a:buNone/>
              <a:defRPr sz="2070"/>
            </a:lvl5pPr>
            <a:lvl6pPr marL="2366467" indent="0">
              <a:buNone/>
              <a:defRPr sz="2070"/>
            </a:lvl6pPr>
            <a:lvl7pPr marL="2839761" indent="0">
              <a:buNone/>
              <a:defRPr sz="2070"/>
            </a:lvl7pPr>
            <a:lvl8pPr marL="3313054" indent="0">
              <a:buNone/>
              <a:defRPr sz="2070"/>
            </a:lvl8pPr>
            <a:lvl9pPr marL="3786348" indent="0">
              <a:buNone/>
              <a:defRPr sz="207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952" y="2129790"/>
            <a:ext cx="3207231" cy="3945699"/>
          </a:xfrm>
        </p:spPr>
        <p:txBody>
          <a:bodyPr/>
          <a:lstStyle>
            <a:lvl1pPr marL="0" indent="0">
              <a:buNone/>
              <a:defRPr sz="1656"/>
            </a:lvl1pPr>
            <a:lvl2pPr marL="473293" indent="0">
              <a:buNone/>
              <a:defRPr sz="1449"/>
            </a:lvl2pPr>
            <a:lvl3pPr marL="946587" indent="0">
              <a:buNone/>
              <a:defRPr sz="1242"/>
            </a:lvl3pPr>
            <a:lvl4pPr marL="1419880" indent="0">
              <a:buNone/>
              <a:defRPr sz="1035"/>
            </a:lvl4pPr>
            <a:lvl5pPr marL="1893174" indent="0">
              <a:buNone/>
              <a:defRPr sz="1035"/>
            </a:lvl5pPr>
            <a:lvl6pPr marL="2366467" indent="0">
              <a:buNone/>
              <a:defRPr sz="1035"/>
            </a:lvl6pPr>
            <a:lvl7pPr marL="2839761" indent="0">
              <a:buNone/>
              <a:defRPr sz="1035"/>
            </a:lvl7pPr>
            <a:lvl8pPr marL="3313054" indent="0">
              <a:buNone/>
              <a:defRPr sz="1035"/>
            </a:lvl8pPr>
            <a:lvl9pPr marL="3786348" indent="0">
              <a:buNone/>
              <a:defRPr sz="10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657" y="377974"/>
            <a:ext cx="8576786" cy="1372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657" y="1889860"/>
            <a:ext cx="8576786" cy="450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657" y="6580001"/>
            <a:ext cx="2237423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811DD-5D46-D049-99B7-F0339C9688C4}" type="datetimeFigureOut">
              <a:rPr kumimoji="1" lang="ja-JP" altLang="en-US" smtClean="0"/>
              <a:t>2023/8/4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93983" y="6580001"/>
            <a:ext cx="3356134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23020" y="6580001"/>
            <a:ext cx="2237423" cy="3779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08667-1E6D-7B47-A306-ED6CA72583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8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46587" rtl="0" eaLnBrk="1" latinLnBrk="0" hangingPunct="1">
        <a:lnSpc>
          <a:spcPct val="90000"/>
        </a:lnSpc>
        <a:spcBef>
          <a:spcPct val="0"/>
        </a:spcBef>
        <a:buNone/>
        <a:defRPr kumimoji="1" sz="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647" indent="-236647" algn="l" defTabSz="946587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kumimoji="1" sz="2899" kern="1200">
          <a:solidFill>
            <a:schemeClr val="tx1"/>
          </a:solidFill>
          <a:latin typeface="+mn-lt"/>
          <a:ea typeface="+mn-ea"/>
          <a:cs typeface="+mn-cs"/>
        </a:defRPr>
      </a:lvl1pPr>
      <a:lvl2pPr marL="709940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2484" kern="1200">
          <a:solidFill>
            <a:schemeClr val="tx1"/>
          </a:solidFill>
          <a:latin typeface="+mn-lt"/>
          <a:ea typeface="+mn-ea"/>
          <a:cs typeface="+mn-cs"/>
        </a:defRPr>
      </a:lvl2pPr>
      <a:lvl3pPr marL="1183234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2070" kern="1200">
          <a:solidFill>
            <a:schemeClr val="tx1"/>
          </a:solidFill>
          <a:latin typeface="+mn-lt"/>
          <a:ea typeface="+mn-ea"/>
          <a:cs typeface="+mn-cs"/>
        </a:defRPr>
      </a:lvl3pPr>
      <a:lvl4pPr marL="1656527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4pPr>
      <a:lvl5pPr marL="2129820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5pPr>
      <a:lvl6pPr marL="2603114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6pPr>
      <a:lvl7pPr marL="3076407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7pPr>
      <a:lvl8pPr marL="3549701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8pPr>
      <a:lvl9pPr marL="4022994" indent="-236647" algn="l" defTabSz="946587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1pPr>
      <a:lvl2pPr marL="473293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2pPr>
      <a:lvl3pPr marL="946587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3pPr>
      <a:lvl4pPr marL="1419880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4pPr>
      <a:lvl5pPr marL="1893174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5pPr>
      <a:lvl6pPr marL="2366467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6pPr>
      <a:lvl7pPr marL="2839761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7pPr>
      <a:lvl8pPr marL="3313054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8pPr>
      <a:lvl9pPr marL="3786348" algn="l" defTabSz="946587" rtl="0" eaLnBrk="1" latinLnBrk="0" hangingPunct="1">
        <a:defRPr kumimoji="1" sz="1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正方形/長方形 81"/>
          <p:cNvSpPr/>
          <p:nvPr/>
        </p:nvSpPr>
        <p:spPr>
          <a:xfrm>
            <a:off x="574872" y="2097873"/>
            <a:ext cx="1116318" cy="4438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78"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6332612" y="2096120"/>
            <a:ext cx="2029045" cy="564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78"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  <p:cxnSp>
        <p:nvCxnSpPr>
          <p:cNvPr id="83" name="直線コネクタ 82"/>
          <p:cNvCxnSpPr>
            <a:endCxn id="90" idx="0"/>
          </p:cNvCxnSpPr>
          <p:nvPr/>
        </p:nvCxnSpPr>
        <p:spPr>
          <a:xfrm>
            <a:off x="5412587" y="2623878"/>
            <a:ext cx="1471205" cy="111358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H="1">
            <a:off x="2473801" y="2621675"/>
            <a:ext cx="2015712" cy="103698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図形グループ 23"/>
          <p:cNvGrpSpPr/>
          <p:nvPr/>
        </p:nvGrpSpPr>
        <p:grpSpPr>
          <a:xfrm>
            <a:off x="6393485" y="41376"/>
            <a:ext cx="3347694" cy="3569357"/>
            <a:chOff x="10279040" y="365067"/>
            <a:chExt cx="3020054" cy="2096571"/>
          </a:xfrm>
        </p:grpSpPr>
        <p:sp>
          <p:nvSpPr>
            <p:cNvPr id="114" name="テキスト ボックス 113"/>
            <p:cNvSpPr txBox="1"/>
            <p:nvPr/>
          </p:nvSpPr>
          <p:spPr>
            <a:xfrm>
              <a:off x="10331958" y="365067"/>
              <a:ext cx="819388" cy="2318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904" b="1"/>
                <a:t>Unique point</a:t>
              </a:r>
              <a:endParaRPr lang="ja-JP" altLang="en-US" sz="904" b="1" dirty="0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10279040" y="488522"/>
              <a:ext cx="3020054" cy="1973116"/>
            </a:xfrm>
            <a:prstGeom prst="rect">
              <a:avLst/>
            </a:prstGeom>
            <a:noFill/>
            <a:ln w="317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</p:grpSp>
      <p:sp>
        <p:nvSpPr>
          <p:cNvPr id="117" name="テキスト ボックス 116"/>
          <p:cNvSpPr txBox="1"/>
          <p:nvPr/>
        </p:nvSpPr>
        <p:spPr>
          <a:xfrm>
            <a:off x="6806062" y="12276815"/>
            <a:ext cx="1622560" cy="2242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57" b="1" dirty="0">
                <a:latin typeface="Hiragino Sans W3" charset="-128"/>
                <a:ea typeface="Hiragino Sans W3" charset="-128"/>
                <a:cs typeface="Hiragino Sans W3" charset="-128"/>
              </a:rPr>
              <a:t>◆当社のユニークなところ◆</a:t>
            </a: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1387268" y="6577421"/>
            <a:ext cx="18860932" cy="339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3" dirty="0">
                <a:latin typeface="Hiragino Sans W3" charset="-128"/>
                <a:ea typeface="Hiragino Sans W3" charset="-128"/>
                <a:cs typeface="Hiragino Sans W3" charset="-128"/>
              </a:rPr>
              <a:t>当社グループの事業は、生命（いのち）を育み、その恵みを大切にして食品にすることで、将来にわたって食料の安定供給を図る社会的に重要な事業であり、</a:t>
            </a:r>
            <a:endParaRPr lang="en-US" altLang="ja-JP" sz="803" dirty="0">
              <a:latin typeface="Hiragino Sans W3" charset="-128"/>
              <a:ea typeface="Hiragino Sans W3" charset="-128"/>
              <a:cs typeface="Hiragino Sans W3" charset="-128"/>
            </a:endParaRPr>
          </a:p>
          <a:p>
            <a:r>
              <a:rPr lang="ja-JP" altLang="en-US" sz="803" dirty="0">
                <a:latin typeface="Hiragino Sans W3" charset="-128"/>
                <a:ea typeface="Hiragino Sans W3" charset="-128"/>
                <a:cs typeface="Hiragino Sans W3" charset="-128"/>
              </a:rPr>
              <a:t>その事業に携わることで、従業員が喜びを感じ、やり甲斐をもって仕事を行うことは、お客様にも喜ばれる商品・サービスの提供に繋がるものと考えています。												</a:t>
            </a:r>
            <a:endParaRPr lang="en-US" altLang="ja-JP" sz="803" dirty="0"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386655" y="6112168"/>
            <a:ext cx="819388" cy="231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4" b="1"/>
              <a:t>Unique point</a:t>
            </a:r>
            <a:endParaRPr lang="ja-JP" altLang="en-US" sz="904" b="1" dirty="0"/>
          </a:p>
        </p:txBody>
      </p:sp>
      <p:sp>
        <p:nvSpPr>
          <p:cNvPr id="159" name="正方形/長方形 158"/>
          <p:cNvSpPr/>
          <p:nvPr/>
        </p:nvSpPr>
        <p:spPr>
          <a:xfrm>
            <a:off x="1331897" y="6315367"/>
            <a:ext cx="7640808" cy="664327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91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1338317" y="6346140"/>
            <a:ext cx="1622560" cy="2242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57" b="1" dirty="0">
                <a:latin typeface="Hiragino Sans W3" charset="-128"/>
                <a:ea typeface="Hiragino Sans W3" charset="-128"/>
                <a:cs typeface="Hiragino Sans W3" charset="-128"/>
              </a:rPr>
              <a:t>◆当社のユニークなところ◆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217564" y="418797"/>
            <a:ext cx="1411925" cy="5559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004" spc="-43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rPr>
              <a:t>メーカー</a:t>
            </a:r>
            <a:endParaRPr lang="en-US" altLang="ja-JP" sz="1004" spc="-43" dirty="0">
              <a:solidFill>
                <a:schemeClr val="accent1"/>
              </a:solidFill>
              <a:latin typeface="Hiragino Sans W3" charset="-128"/>
              <a:ea typeface="Hiragino Sans W3" charset="-128"/>
              <a:cs typeface="Hiragino Sans W3" charset="-128"/>
            </a:endParaRPr>
          </a:p>
          <a:p>
            <a:pPr algn="ctr"/>
            <a:r>
              <a:rPr lang="ja-JP" altLang="en-US" sz="1004" b="1" spc="-43" dirty="0">
                <a:latin typeface="Hiragino Sans W3" charset="-128"/>
                <a:ea typeface="Hiragino Sans W3" charset="-128"/>
                <a:cs typeface="Hiragino Sans W3" charset="-128"/>
              </a:rPr>
              <a:t>ニッポンハムグループ</a:t>
            </a:r>
            <a:endParaRPr lang="en-US" altLang="ja-JP" sz="1004" b="1" spc="-43" dirty="0">
              <a:latin typeface="Hiragino Sans W3" charset="-128"/>
              <a:ea typeface="Hiragino Sans W3" charset="-128"/>
              <a:cs typeface="Hiragino Sans W3" charset="-128"/>
            </a:endParaRPr>
          </a:p>
          <a:p>
            <a:pPr algn="ctr"/>
            <a:r>
              <a:rPr lang="en-US" altLang="ja-JP" sz="1004" b="1" spc="-43" dirty="0">
                <a:latin typeface="Hiragino Sans W3" charset="-128"/>
                <a:ea typeface="Hiragino Sans W3" charset="-128"/>
                <a:cs typeface="Hiragino Sans W3" charset="-128"/>
              </a:rPr>
              <a:t>(</a:t>
            </a:r>
            <a:r>
              <a:rPr lang="ja-JP" altLang="en-US" sz="1004" b="1" spc="-43" dirty="0">
                <a:latin typeface="Hiragino Sans W3" charset="-128"/>
                <a:ea typeface="Hiragino Sans W3" charset="-128"/>
                <a:cs typeface="Hiragino Sans W3" charset="-128"/>
              </a:rPr>
              <a:t>日本ハム株式会社</a:t>
            </a:r>
            <a:r>
              <a:rPr lang="en-US" altLang="ja-JP" sz="1004" b="1" spc="-43" dirty="0">
                <a:latin typeface="Hiragino Sans W3" charset="-128"/>
                <a:ea typeface="Hiragino Sans W3" charset="-128"/>
                <a:cs typeface="Hiragino Sans W3" charset="-128"/>
              </a:rPr>
              <a:t>)</a:t>
            </a:r>
            <a:endParaRPr lang="ja-JP" altLang="en-US" sz="1004" b="1" spc="-43" dirty="0"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  <p:sp>
        <p:nvSpPr>
          <p:cNvPr id="138" name="角丸四角形 137"/>
          <p:cNvSpPr/>
          <p:nvPr/>
        </p:nvSpPr>
        <p:spPr>
          <a:xfrm>
            <a:off x="3950755" y="971697"/>
            <a:ext cx="1946025" cy="1547192"/>
          </a:xfrm>
          <a:prstGeom prst="roundRect">
            <a:avLst>
              <a:gd name="adj" fmla="val 1096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91"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>
            <a:off x="3456825" y="1631287"/>
            <a:ext cx="372529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 flipV="1">
            <a:off x="5982664" y="1630888"/>
            <a:ext cx="356682" cy="39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/>
          <p:cNvSpPr txBox="1"/>
          <p:nvPr/>
        </p:nvSpPr>
        <p:spPr>
          <a:xfrm>
            <a:off x="2209689" y="2861283"/>
            <a:ext cx="184731" cy="262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ja-JP" sz="1103" b="1" dirty="0">
              <a:solidFill>
                <a:srgbClr val="002060"/>
              </a:solidFill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  <p:grpSp>
        <p:nvGrpSpPr>
          <p:cNvPr id="30" name="図形グループ 29"/>
          <p:cNvGrpSpPr/>
          <p:nvPr/>
        </p:nvGrpSpPr>
        <p:grpSpPr>
          <a:xfrm>
            <a:off x="4264719" y="3444955"/>
            <a:ext cx="5324592" cy="2508335"/>
            <a:chOff x="5172896" y="3158663"/>
            <a:chExt cx="5324592" cy="2508335"/>
          </a:xfrm>
        </p:grpSpPr>
        <p:sp>
          <p:nvSpPr>
            <p:cNvPr id="90" name="角丸四角形 89"/>
            <p:cNvSpPr/>
            <p:nvPr/>
          </p:nvSpPr>
          <p:spPr>
            <a:xfrm>
              <a:off x="5172896" y="3451173"/>
              <a:ext cx="5238146" cy="2215825"/>
            </a:xfrm>
            <a:prstGeom prst="roundRect">
              <a:avLst>
                <a:gd name="adj" fmla="val 1096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grpSp>
          <p:nvGrpSpPr>
            <p:cNvPr id="93" name="図形グループ 92"/>
            <p:cNvGrpSpPr/>
            <p:nvPr/>
          </p:nvGrpSpPr>
          <p:grpSpPr>
            <a:xfrm>
              <a:off x="5297671" y="3637846"/>
              <a:ext cx="4698721" cy="422678"/>
              <a:chOff x="-1725644" y="1032195"/>
              <a:chExt cx="4954038" cy="421059"/>
            </a:xfrm>
          </p:grpSpPr>
          <p:sp>
            <p:nvSpPr>
              <p:cNvPr id="106" name="テキスト ボックス 105"/>
              <p:cNvSpPr txBox="1"/>
              <p:nvPr/>
            </p:nvSpPr>
            <p:spPr>
              <a:xfrm>
                <a:off x="-1725644" y="1238188"/>
                <a:ext cx="4954038" cy="215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「シャウエッセン」をはじめ多くのヒット商品を世に送り出し、日本ハムブランドを支えています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  <p:sp>
            <p:nvSpPr>
              <p:cNvPr id="107" name="テキスト ボックス 106"/>
              <p:cNvSpPr txBox="1"/>
              <p:nvPr/>
            </p:nvSpPr>
            <p:spPr>
              <a:xfrm>
                <a:off x="-1708836" y="1032195"/>
                <a:ext cx="1827529" cy="215065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◆日本ハムファクトリー株式会社</a:t>
                </a:r>
              </a:p>
            </p:txBody>
          </p:sp>
        </p:grpSp>
        <p:grpSp>
          <p:nvGrpSpPr>
            <p:cNvPr id="94" name="図形グループ 93"/>
            <p:cNvGrpSpPr/>
            <p:nvPr/>
          </p:nvGrpSpPr>
          <p:grpSpPr>
            <a:xfrm>
              <a:off x="5221444" y="4089402"/>
              <a:ext cx="4075891" cy="409958"/>
              <a:chOff x="-1796118" y="2550607"/>
              <a:chExt cx="4297364" cy="408387"/>
            </a:xfrm>
          </p:grpSpPr>
          <p:sp>
            <p:nvSpPr>
              <p:cNvPr id="100" name="テキスト ボックス 99"/>
              <p:cNvSpPr txBox="1"/>
              <p:nvPr/>
            </p:nvSpPr>
            <p:spPr>
              <a:xfrm>
                <a:off x="-1796118" y="2550607"/>
                <a:ext cx="1608923" cy="215066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◆東北日本ハム株式会社</a:t>
                </a:r>
              </a:p>
            </p:txBody>
          </p:sp>
          <p:sp>
            <p:nvSpPr>
              <p:cNvPr id="105" name="テキスト ボックス 104"/>
              <p:cNvSpPr txBox="1"/>
              <p:nvPr/>
            </p:nvSpPr>
            <p:spPr>
              <a:xfrm>
                <a:off x="-1695625" y="2743928"/>
                <a:ext cx="4196871" cy="215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ニッポンハムグループ内で唯一の食物アレルギー対応商品の製造を手掛けています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grpSp>
          <p:nvGrpSpPr>
            <p:cNvPr id="95" name="図形グループ 94"/>
            <p:cNvGrpSpPr/>
            <p:nvPr/>
          </p:nvGrpSpPr>
          <p:grpSpPr>
            <a:xfrm>
              <a:off x="5223672" y="4524171"/>
              <a:ext cx="5273816" cy="426404"/>
              <a:chOff x="-1770922" y="3061218"/>
              <a:chExt cx="5560374" cy="424770"/>
            </a:xfrm>
          </p:grpSpPr>
          <p:sp>
            <p:nvSpPr>
              <p:cNvPr id="97" name="テキスト ボックス 96"/>
              <p:cNvSpPr txBox="1"/>
              <p:nvPr/>
            </p:nvSpPr>
            <p:spPr>
              <a:xfrm>
                <a:off x="-1770922" y="3061218"/>
                <a:ext cx="1619962" cy="215066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◆日本ハム食品株式会社</a:t>
                </a:r>
              </a:p>
            </p:txBody>
          </p:sp>
          <p:sp>
            <p:nvSpPr>
              <p:cNvPr id="99" name="テキスト ボックス 98"/>
              <p:cNvSpPr txBox="1"/>
              <p:nvPr/>
            </p:nvSpPr>
            <p:spPr>
              <a:xfrm>
                <a:off x="-1705413" y="3270922"/>
                <a:ext cx="5494865" cy="215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「チキンンナゲット」や中華総菜、ハンバーグ、ピザ等、食卓を彩る本格的な加工食品を製造開発しています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sp>
          <p:nvSpPr>
            <p:cNvPr id="109" name="テキスト ボックス 108"/>
            <p:cNvSpPr txBox="1"/>
            <p:nvPr/>
          </p:nvSpPr>
          <p:spPr>
            <a:xfrm>
              <a:off x="5528529" y="3158663"/>
              <a:ext cx="466794" cy="262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3" b="1" dirty="0">
                  <a:solidFill>
                    <a:srgbClr val="002060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製造</a:t>
              </a:r>
              <a:endParaRPr lang="en-US" altLang="ja-JP" sz="1103" b="1" dirty="0">
                <a:solidFill>
                  <a:srgbClr val="002060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5342412" y="4975804"/>
              <a:ext cx="1626192" cy="215893"/>
            </a:xfrm>
            <a:prstGeom prst="rect">
              <a:avLst/>
            </a:prstGeom>
            <a:noFill/>
            <a:ln w="12700">
              <a:noFill/>
            </a:ln>
            <a:scene3d>
              <a:camera prst="orthographicFront"/>
              <a:lightRig rig="threePt" dir="t"/>
            </a:scene3d>
            <a:sp3d>
              <a:bevelT w="8890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◆プレミアムキッチン株式会社</a:t>
              </a: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7370910" y="3635501"/>
              <a:ext cx="1005403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開発、営業、研究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48" name="左右矢印 147"/>
            <p:cNvSpPr/>
            <p:nvPr/>
          </p:nvSpPr>
          <p:spPr>
            <a:xfrm>
              <a:off x="7112931" y="3707673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7388947" y="4086987"/>
              <a:ext cx="1005403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開発、営業、研究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50" name="左右矢印 149"/>
            <p:cNvSpPr/>
            <p:nvPr/>
          </p:nvSpPr>
          <p:spPr>
            <a:xfrm>
              <a:off x="7112931" y="4182901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7388946" y="4549270"/>
              <a:ext cx="1005403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開発、営業</a:t>
              </a:r>
              <a:r>
                <a:rPr lang="ja-JP" altLang="en-US" sz="803" b="1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52" name="左右矢印 151"/>
            <p:cNvSpPr/>
            <p:nvPr/>
          </p:nvSpPr>
          <p:spPr>
            <a:xfrm>
              <a:off x="7112931" y="4619886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7394983" y="5000457"/>
              <a:ext cx="1005403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開発、営業</a:t>
              </a:r>
              <a:r>
                <a:rPr lang="ja-JP" altLang="en-US" sz="803" b="1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55" name="左右矢印 154"/>
            <p:cNvSpPr/>
            <p:nvPr/>
          </p:nvSpPr>
          <p:spPr>
            <a:xfrm>
              <a:off x="7112931" y="5077306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5371589" y="5258929"/>
              <a:ext cx="4972050" cy="21544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ja-JP" altLang="en-US" sz="800" dirty="0">
                  <a:latin typeface="Hiragino Kaku Gothic Pro W3" charset="-128"/>
                  <a:ea typeface="Hiragino Kaku Gothic Pro W3" charset="-128"/>
                  <a:cs typeface="Hiragino Kaku Gothic Pro W3" charset="-128"/>
                </a:rPr>
                <a:t>セブン</a:t>
              </a:r>
              <a:r>
                <a:rPr lang="en-US" altLang="ja-JP" sz="800" dirty="0">
                  <a:latin typeface="Hiragino Kaku Gothic Pro W3" charset="-128"/>
                  <a:ea typeface="Hiragino Kaku Gothic Pro W3" charset="-128"/>
                  <a:cs typeface="Hiragino Kaku Gothic Pro W3" charset="-128"/>
                </a:rPr>
                <a:t>-</a:t>
              </a:r>
              <a:r>
                <a:rPr lang="ja-JP" altLang="en-US" sz="800" dirty="0">
                  <a:latin typeface="Hiragino Kaku Gothic Pro W3" charset="-128"/>
                  <a:ea typeface="Hiragino Kaku Gothic Pro W3" charset="-128"/>
                  <a:cs typeface="Hiragino Kaku Gothic Pro W3" charset="-128"/>
                </a:rPr>
                <a:t>イレブン向け調理パン、惣菜、サラダ、スイーツ、米飯類の製造開発を手掛けています</a:t>
              </a:r>
              <a:endParaRPr lang="en-US" altLang="ja-JP" sz="800" dirty="0">
                <a:latin typeface="Hiragino Kaku Gothic Pro W3" charset="-128"/>
                <a:ea typeface="Hiragino Kaku Gothic Pro W3" charset="-128"/>
                <a:cs typeface="Hiragino Kaku Gothic Pro W3" charset="-128"/>
              </a:endParaRPr>
            </a:p>
          </p:txBody>
        </p:sp>
      </p:grpSp>
      <p:grpSp>
        <p:nvGrpSpPr>
          <p:cNvPr id="26" name="図形グループ 25"/>
          <p:cNvGrpSpPr/>
          <p:nvPr/>
        </p:nvGrpSpPr>
        <p:grpSpPr>
          <a:xfrm>
            <a:off x="815503" y="3454839"/>
            <a:ext cx="2916108" cy="2499969"/>
            <a:chOff x="159009" y="272826"/>
            <a:chExt cx="2916108" cy="2499969"/>
          </a:xfrm>
        </p:grpSpPr>
        <p:sp>
          <p:nvSpPr>
            <p:cNvPr id="2" name="角丸四角形 1"/>
            <p:cNvSpPr/>
            <p:nvPr/>
          </p:nvSpPr>
          <p:spPr>
            <a:xfrm>
              <a:off x="195384" y="555452"/>
              <a:ext cx="2869741" cy="2217343"/>
            </a:xfrm>
            <a:prstGeom prst="roundRect">
              <a:avLst>
                <a:gd name="adj" fmla="val 1096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1412163" y="272826"/>
              <a:ext cx="466794" cy="262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3" b="1" dirty="0">
                  <a:solidFill>
                    <a:srgbClr val="002060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物流</a:t>
              </a:r>
              <a:endParaRPr lang="en-US" altLang="ja-JP" sz="1103" b="1" dirty="0">
                <a:solidFill>
                  <a:srgbClr val="002060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grpSp>
          <p:nvGrpSpPr>
            <p:cNvPr id="8" name="図形グループ 7"/>
            <p:cNvGrpSpPr/>
            <p:nvPr/>
          </p:nvGrpSpPr>
          <p:grpSpPr>
            <a:xfrm>
              <a:off x="159009" y="660688"/>
              <a:ext cx="2877036" cy="625273"/>
              <a:chOff x="96225" y="1948162"/>
              <a:chExt cx="2866009" cy="848136"/>
            </a:xfrm>
          </p:grpSpPr>
          <p:sp>
            <p:nvSpPr>
              <p:cNvPr id="121" name="テキスト ボックス 120"/>
              <p:cNvSpPr txBox="1"/>
              <p:nvPr/>
            </p:nvSpPr>
            <p:spPr>
              <a:xfrm>
                <a:off x="223301" y="2335857"/>
                <a:ext cx="2738933" cy="460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ニッポンハムグループ内の食肉事業の物流拠点として、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冷蔵・冷凍倉庫の機能を果たしています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  <p:sp>
            <p:nvSpPr>
              <p:cNvPr id="115" name="テキスト ボックス 114"/>
              <p:cNvSpPr txBox="1"/>
              <p:nvPr/>
            </p:nvSpPr>
            <p:spPr>
              <a:xfrm>
                <a:off x="96225" y="1948162"/>
                <a:ext cx="1339305" cy="460442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◆日本物流センター</a:t>
                </a:r>
                <a:endParaRPr lang="en-US" altLang="ja-JP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株式会社</a:t>
                </a:r>
              </a:p>
            </p:txBody>
          </p:sp>
        </p:grpSp>
        <p:grpSp>
          <p:nvGrpSpPr>
            <p:cNvPr id="5" name="図形グループ 4"/>
            <p:cNvGrpSpPr/>
            <p:nvPr/>
          </p:nvGrpSpPr>
          <p:grpSpPr>
            <a:xfrm>
              <a:off x="220381" y="1387201"/>
              <a:ext cx="2854736" cy="622210"/>
              <a:chOff x="153867" y="3897002"/>
              <a:chExt cx="2843793" cy="843983"/>
            </a:xfrm>
          </p:grpSpPr>
          <p:sp>
            <p:nvSpPr>
              <p:cNvPr id="25" name="テキスト ボックス 24"/>
              <p:cNvSpPr txBox="1"/>
              <p:nvPr/>
            </p:nvSpPr>
            <p:spPr>
              <a:xfrm>
                <a:off x="153867" y="3897002"/>
                <a:ext cx="1105240" cy="460442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◆日本チルド物流</a:t>
                </a:r>
                <a:endParaRPr lang="en-US" altLang="ja-JP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株式会社</a:t>
                </a: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210823" y="4280543"/>
                <a:ext cx="2786837" cy="460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安心確実に食肉商品を届け、低温輸送で物流品質</a:t>
                </a:r>
                <a:r>
                  <a:rPr lang="en-US" altLang="ja-JP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NO.1</a:t>
                </a:r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を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目指しています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sp>
          <p:nvSpPr>
            <p:cNvPr id="118" name="テキスト ボックス 117"/>
            <p:cNvSpPr txBox="1"/>
            <p:nvPr/>
          </p:nvSpPr>
          <p:spPr>
            <a:xfrm>
              <a:off x="1849553" y="711973"/>
              <a:ext cx="389850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19" name="左右矢印 118"/>
            <p:cNvSpPr/>
            <p:nvPr/>
          </p:nvSpPr>
          <p:spPr>
            <a:xfrm>
              <a:off x="1436165" y="781374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33" name="テキスト ボックス 132"/>
            <p:cNvSpPr txBox="1"/>
            <p:nvPr/>
          </p:nvSpPr>
          <p:spPr>
            <a:xfrm>
              <a:off x="1854306" y="1448874"/>
              <a:ext cx="389850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34" name="左右矢印 133"/>
            <p:cNvSpPr/>
            <p:nvPr/>
          </p:nvSpPr>
          <p:spPr>
            <a:xfrm>
              <a:off x="1436165" y="1512389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77516" y="2041236"/>
              <a:ext cx="1214175" cy="339452"/>
            </a:xfrm>
            <a:prstGeom prst="rect">
              <a:avLst/>
            </a:prstGeom>
            <a:noFill/>
            <a:ln w="12700">
              <a:noFill/>
            </a:ln>
            <a:scene3d>
              <a:camera prst="orthographicFront"/>
              <a:lightRig rig="threePt" dir="t"/>
            </a:scene3d>
            <a:sp3d>
              <a:bevelT w="8890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◆日本デイリーネット株式会社</a:t>
              </a: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1854306" y="2070293"/>
              <a:ext cx="389850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63" name="左右矢印 162"/>
            <p:cNvSpPr/>
            <p:nvPr/>
          </p:nvSpPr>
          <p:spPr>
            <a:xfrm>
              <a:off x="1438250" y="2153778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305635" y="2348860"/>
              <a:ext cx="2646878" cy="339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dirty="0">
                  <a:latin typeface="Hiragino Sans W3" charset="-128"/>
                  <a:ea typeface="Hiragino Sans W3" charset="-128"/>
                  <a:cs typeface="Hiragino Sans W3" charset="-128"/>
                </a:rPr>
                <a:t>ニッポンハムグループ内の加工食品の物流拠点として</a:t>
              </a:r>
              <a:endParaRPr lang="en-US" altLang="ja-JP" sz="803" dirty="0">
                <a:latin typeface="Hiragino Sans W3" charset="-128"/>
                <a:ea typeface="Hiragino Sans W3" charset="-128"/>
                <a:cs typeface="Hiragino Sans W3" charset="-128"/>
              </a:endParaRPr>
            </a:p>
            <a:p>
              <a:r>
                <a:rPr lang="ja-JP" altLang="en-US" sz="803" dirty="0">
                  <a:latin typeface="Hiragino Sans W3" charset="-128"/>
                  <a:ea typeface="Hiragino Sans W3" charset="-128"/>
                  <a:cs typeface="Hiragino Sans W3" charset="-128"/>
                </a:rPr>
                <a:t>倉庫・輸送機能を果たしています</a:t>
              </a:r>
              <a:endParaRPr lang="en-US" altLang="ja-JP" sz="803" dirty="0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</p:grpSp>
      <p:grpSp>
        <p:nvGrpSpPr>
          <p:cNvPr id="23" name="図形グループ 22"/>
          <p:cNvGrpSpPr/>
          <p:nvPr/>
        </p:nvGrpSpPr>
        <p:grpSpPr>
          <a:xfrm>
            <a:off x="-126043" y="263218"/>
            <a:ext cx="3457957" cy="2379496"/>
            <a:chOff x="5902463" y="286874"/>
            <a:chExt cx="3457957" cy="2379496"/>
          </a:xfrm>
        </p:grpSpPr>
        <p:sp>
          <p:nvSpPr>
            <p:cNvPr id="80" name="角丸四角形 79"/>
            <p:cNvSpPr/>
            <p:nvPr/>
          </p:nvSpPr>
          <p:spPr>
            <a:xfrm>
              <a:off x="6234754" y="532289"/>
              <a:ext cx="3125666" cy="2134081"/>
            </a:xfrm>
            <a:prstGeom prst="roundRect">
              <a:avLst>
                <a:gd name="adj" fmla="val 10485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7515973" y="286874"/>
              <a:ext cx="466794" cy="262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3" b="1" dirty="0">
                  <a:solidFill>
                    <a:srgbClr val="002060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販売</a:t>
              </a:r>
              <a:endParaRPr lang="en-US" altLang="ja-JP" sz="1103" b="1" dirty="0">
                <a:solidFill>
                  <a:srgbClr val="002060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grpSp>
          <p:nvGrpSpPr>
            <p:cNvPr id="7" name="図形グループ 6"/>
            <p:cNvGrpSpPr/>
            <p:nvPr/>
          </p:nvGrpSpPr>
          <p:grpSpPr>
            <a:xfrm>
              <a:off x="6311958" y="722580"/>
              <a:ext cx="2938929" cy="554940"/>
              <a:chOff x="5904917" y="3958652"/>
              <a:chExt cx="2927670" cy="552815"/>
            </a:xfrm>
          </p:grpSpPr>
          <p:sp>
            <p:nvSpPr>
              <p:cNvPr id="88" name="テキスト ボックス 87"/>
              <p:cNvSpPr txBox="1"/>
              <p:nvPr/>
            </p:nvSpPr>
            <p:spPr>
              <a:xfrm>
                <a:off x="5991450" y="4173315"/>
                <a:ext cx="2841137" cy="338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国内シェアトップの食肉を量販店、外食産業等へ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「食べる喜び」と共にお客様へご提案、お届けしています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  <p:sp>
            <p:nvSpPr>
              <p:cNvPr id="91" name="テキスト ボックス 90"/>
              <p:cNvSpPr txBox="1"/>
              <p:nvPr/>
            </p:nvSpPr>
            <p:spPr>
              <a:xfrm>
                <a:off x="5904917" y="3958652"/>
                <a:ext cx="1494167" cy="215066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◆ニッポンフードグループ</a:t>
                </a:r>
                <a:endParaRPr lang="en-US" altLang="ja-JP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grpSp>
          <p:nvGrpSpPr>
            <p:cNvPr id="42" name="図形グループ 41"/>
            <p:cNvGrpSpPr/>
            <p:nvPr/>
          </p:nvGrpSpPr>
          <p:grpSpPr>
            <a:xfrm>
              <a:off x="5902463" y="1352198"/>
              <a:ext cx="3245833" cy="573000"/>
              <a:chOff x="-420818" y="4306767"/>
              <a:chExt cx="3233400" cy="570805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-420818" y="4306767"/>
                <a:ext cx="2221024" cy="215066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◆日本ハム販売グループ</a:t>
                </a: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73642" y="4539421"/>
                <a:ext cx="2738940" cy="338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日本ハムブランドの加工食品を、量販店、外食産業等へ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食シーンと共に提案営業しています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sp>
          <p:nvSpPr>
            <p:cNvPr id="135" name="テキスト ボックス 134"/>
            <p:cNvSpPr txBox="1"/>
            <p:nvPr/>
          </p:nvSpPr>
          <p:spPr>
            <a:xfrm>
              <a:off x="8255742" y="721216"/>
              <a:ext cx="697627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開発、営業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36" name="左右矢印 135"/>
            <p:cNvSpPr/>
            <p:nvPr/>
          </p:nvSpPr>
          <p:spPr>
            <a:xfrm>
              <a:off x="7810645" y="801929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8244267" y="1356533"/>
              <a:ext cx="697627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</a:t>
              </a:r>
              <a:r>
                <a:rPr lang="ja-JP" altLang="en-US" sz="803" b="1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・営業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39" name="左右矢印 138"/>
            <p:cNvSpPr/>
            <p:nvPr/>
          </p:nvSpPr>
          <p:spPr>
            <a:xfrm>
              <a:off x="7810645" y="1434083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65" name="テキスト ボックス 164"/>
            <p:cNvSpPr txBox="1"/>
            <p:nvPr/>
          </p:nvSpPr>
          <p:spPr>
            <a:xfrm>
              <a:off x="6007591" y="1997309"/>
              <a:ext cx="2229564" cy="215893"/>
            </a:xfrm>
            <a:prstGeom prst="rect">
              <a:avLst/>
            </a:prstGeom>
            <a:noFill/>
            <a:ln w="12700">
              <a:noFill/>
            </a:ln>
            <a:scene3d>
              <a:camera prst="orthographicFront"/>
              <a:lightRig rig="threePt" dir="t"/>
            </a:scene3d>
            <a:sp3d>
              <a:bevelT w="8890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◆日本ハム冷凍食品株式会社</a:t>
              </a:r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6417273" y="2262885"/>
              <a:ext cx="2646878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dirty="0">
                  <a:latin typeface="Hiragino Sans W3" charset="-128"/>
                  <a:ea typeface="Hiragino Sans W3" charset="-128"/>
                  <a:cs typeface="Hiragino Sans W3" charset="-128"/>
                </a:rPr>
                <a:t>日本ハムブランドの家庭用冷凍食品を販売しています</a:t>
              </a:r>
              <a:endParaRPr lang="en-US" altLang="ja-JP" sz="803" dirty="0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67" name="テキスト ボックス 166"/>
            <p:cNvSpPr txBox="1"/>
            <p:nvPr/>
          </p:nvSpPr>
          <p:spPr>
            <a:xfrm>
              <a:off x="8248105" y="2001380"/>
              <a:ext cx="697627" cy="378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開発・営業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  <a:p>
              <a:endParaRPr lang="ja-JP" altLang="en-US" sz="1054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68" name="左右矢印 167"/>
            <p:cNvSpPr/>
            <p:nvPr/>
          </p:nvSpPr>
          <p:spPr>
            <a:xfrm>
              <a:off x="7810645" y="2089265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</p:grpSp>
      <p:grpSp>
        <p:nvGrpSpPr>
          <p:cNvPr id="29" name="図形グループ 28"/>
          <p:cNvGrpSpPr/>
          <p:nvPr/>
        </p:nvGrpSpPr>
        <p:grpSpPr>
          <a:xfrm>
            <a:off x="6299877" y="209102"/>
            <a:ext cx="3451539" cy="3291748"/>
            <a:chOff x="613788" y="2825202"/>
            <a:chExt cx="3451539" cy="3291748"/>
          </a:xfrm>
        </p:grpSpPr>
        <p:sp>
          <p:nvSpPr>
            <p:cNvPr id="59" name="角丸四角形 58"/>
            <p:cNvSpPr/>
            <p:nvPr/>
          </p:nvSpPr>
          <p:spPr>
            <a:xfrm>
              <a:off x="826107" y="3125641"/>
              <a:ext cx="3125666" cy="2991309"/>
            </a:xfrm>
            <a:prstGeom prst="roundRect">
              <a:avLst>
                <a:gd name="adj" fmla="val 1096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grpSp>
          <p:nvGrpSpPr>
            <p:cNvPr id="61" name="図形グループ 60"/>
            <p:cNvGrpSpPr/>
            <p:nvPr/>
          </p:nvGrpSpPr>
          <p:grpSpPr>
            <a:xfrm>
              <a:off x="817717" y="3308083"/>
              <a:ext cx="2981539" cy="562489"/>
              <a:chOff x="-946064" y="395402"/>
              <a:chExt cx="2970115" cy="560334"/>
            </a:xfrm>
          </p:grpSpPr>
          <p:sp>
            <p:nvSpPr>
              <p:cNvPr id="63" name="テキスト ボックス 62"/>
              <p:cNvSpPr txBox="1"/>
              <p:nvPr/>
            </p:nvSpPr>
            <p:spPr>
              <a:xfrm>
                <a:off x="-864990" y="617585"/>
                <a:ext cx="2889041" cy="338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国内豚肉生産量シェア</a:t>
                </a:r>
                <a:r>
                  <a:rPr lang="en-US" altLang="ja-JP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NO.1</a:t>
                </a:r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！国内では珍しい循環型農業で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豚の飼育から畑での作物収穫まで実現しています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-946064" y="395402"/>
                <a:ext cx="1593536" cy="215066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◆インターファーム株式会社</a:t>
                </a:r>
              </a:p>
            </p:txBody>
          </p:sp>
        </p:grpSp>
        <p:grpSp>
          <p:nvGrpSpPr>
            <p:cNvPr id="66" name="図形グループ 65"/>
            <p:cNvGrpSpPr/>
            <p:nvPr/>
          </p:nvGrpSpPr>
          <p:grpSpPr>
            <a:xfrm>
              <a:off x="716928" y="3955131"/>
              <a:ext cx="3034238" cy="662506"/>
              <a:chOff x="-1036572" y="2108566"/>
              <a:chExt cx="3022615" cy="659969"/>
            </a:xfrm>
          </p:grpSpPr>
          <p:sp>
            <p:nvSpPr>
              <p:cNvPr id="67" name="テキスト ボックス 66"/>
              <p:cNvSpPr txBox="1"/>
              <p:nvPr/>
            </p:nvSpPr>
            <p:spPr>
              <a:xfrm>
                <a:off x="-1036572" y="2108566"/>
                <a:ext cx="1608923" cy="338151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◆日本ホワイトファーム</a:t>
                </a:r>
                <a:endParaRPr lang="en-US" altLang="ja-JP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株式会社</a:t>
                </a:r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-855095" y="2430383"/>
                <a:ext cx="2841138" cy="338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国内シェアトップクラスの高品質な鶏肉を飼育～加工まで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手掛けます。親鶏を育て卵のふ化から始めています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grpSp>
          <p:nvGrpSpPr>
            <p:cNvPr id="71" name="図形グループ 70"/>
            <p:cNvGrpSpPr/>
            <p:nvPr/>
          </p:nvGrpSpPr>
          <p:grpSpPr>
            <a:xfrm>
              <a:off x="613788" y="4661301"/>
              <a:ext cx="3234301" cy="569837"/>
              <a:chOff x="-1116470" y="2889534"/>
              <a:chExt cx="3221910" cy="567654"/>
            </a:xfrm>
          </p:grpSpPr>
          <p:sp>
            <p:nvSpPr>
              <p:cNvPr id="72" name="テキスト ボックス 71"/>
              <p:cNvSpPr txBox="1"/>
              <p:nvPr/>
            </p:nvSpPr>
            <p:spPr>
              <a:xfrm>
                <a:off x="-1116470" y="2889534"/>
                <a:ext cx="1619962" cy="215066"/>
              </a:xfrm>
              <a:prstGeom prst="rect">
                <a:avLst/>
              </a:prstGeom>
              <a:noFill/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 w="88900" prst="coolSlant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803" b="1" dirty="0">
                    <a:solidFill>
                      <a:schemeClr val="accent2"/>
                    </a:solidFill>
                    <a:latin typeface="Hiragino Sans W3" charset="-128"/>
                    <a:ea typeface="Hiragino Sans W3" charset="-128"/>
                    <a:cs typeface="Hiragino Sans W3" charset="-128"/>
                  </a:rPr>
                  <a:t>◆ニイブロ株式会社</a:t>
                </a:r>
              </a:p>
            </p:txBody>
          </p:sp>
          <p:sp>
            <p:nvSpPr>
              <p:cNvPr id="75" name="テキスト ボックス 74"/>
              <p:cNvSpPr txBox="1"/>
              <p:nvPr/>
            </p:nvSpPr>
            <p:spPr>
              <a:xfrm>
                <a:off x="-837895" y="3119037"/>
                <a:ext cx="2943335" cy="338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新潟・山形で鶏を育て、新潟県唯一のブロイラー食品工場で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  <a:p>
                <a:r>
                  <a:rPr lang="ja-JP" altLang="en-US" sz="803" dirty="0">
                    <a:latin typeface="Hiragino Sans W3" charset="-128"/>
                    <a:ea typeface="Hiragino Sans W3" charset="-128"/>
                    <a:cs typeface="Hiragino Sans W3" charset="-128"/>
                  </a:rPr>
                  <a:t>製造した鶏肉を提供しています</a:t>
                </a:r>
                <a:endParaRPr lang="en-US" altLang="ja-JP" sz="803" dirty="0">
                  <a:latin typeface="Hiragino Sans W3" charset="-128"/>
                  <a:ea typeface="Hiragino Sans W3" charset="-128"/>
                  <a:cs typeface="Hiragino Sans W3" charset="-128"/>
                </a:endParaRPr>
              </a:p>
            </p:txBody>
          </p:sp>
        </p:grpSp>
        <p:sp>
          <p:nvSpPr>
            <p:cNvPr id="140" name="テキスト ボックス 139"/>
            <p:cNvSpPr txBox="1"/>
            <p:nvPr/>
          </p:nvSpPr>
          <p:spPr>
            <a:xfrm>
              <a:off x="2598329" y="3307090"/>
              <a:ext cx="697627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41" name="左右矢印 140"/>
            <p:cNvSpPr/>
            <p:nvPr/>
          </p:nvSpPr>
          <p:spPr>
            <a:xfrm>
              <a:off x="2381243" y="3416330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2633358" y="3956477"/>
              <a:ext cx="697627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43" name="左右矢印 142"/>
            <p:cNvSpPr/>
            <p:nvPr/>
          </p:nvSpPr>
          <p:spPr>
            <a:xfrm>
              <a:off x="2381244" y="4017885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2656327" y="4658830"/>
              <a:ext cx="697627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45" name="左右矢印 144"/>
            <p:cNvSpPr/>
            <p:nvPr/>
          </p:nvSpPr>
          <p:spPr>
            <a:xfrm>
              <a:off x="2391862" y="4731001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  <p:sp>
          <p:nvSpPr>
            <p:cNvPr id="169" name="テキスト ボックス 168"/>
            <p:cNvSpPr txBox="1"/>
            <p:nvPr/>
          </p:nvSpPr>
          <p:spPr>
            <a:xfrm>
              <a:off x="1617549" y="2825202"/>
              <a:ext cx="1500731" cy="2620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3" b="1" dirty="0">
                  <a:solidFill>
                    <a:srgbClr val="002060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生産飼育</a:t>
              </a:r>
              <a:r>
                <a:rPr lang="en-US" altLang="ja-JP" sz="1103" b="1" dirty="0">
                  <a:solidFill>
                    <a:srgbClr val="002060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 </a:t>
              </a:r>
              <a:r>
                <a:rPr lang="ja-JP" altLang="en-US" sz="1103" b="1" dirty="0">
                  <a:solidFill>
                    <a:srgbClr val="002060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処理・加工</a:t>
              </a:r>
              <a:endParaRPr lang="en-US" altLang="ja-JP" sz="1103" b="1" dirty="0">
                <a:solidFill>
                  <a:srgbClr val="002060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689994" y="5299773"/>
              <a:ext cx="1626192" cy="339452"/>
            </a:xfrm>
            <a:prstGeom prst="rect">
              <a:avLst/>
            </a:prstGeom>
            <a:noFill/>
            <a:ln w="12700">
              <a:noFill/>
            </a:ln>
            <a:scene3d>
              <a:camera prst="orthographicFront"/>
              <a:lightRig rig="threePt" dir="t"/>
            </a:scene3d>
            <a:sp3d>
              <a:bevelT w="88900" prst="coolSlant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◆日本フードパッカー</a:t>
              </a:r>
              <a:endParaRPr lang="en-US" altLang="ja-JP" sz="803" b="1" dirty="0">
                <a:solidFill>
                  <a:schemeClr val="accent2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  <a:p>
              <a:pPr algn="ctr"/>
              <a:r>
                <a:rPr lang="ja-JP" altLang="en-US" sz="803" b="1" dirty="0">
                  <a:solidFill>
                    <a:schemeClr val="accent2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株式会社</a:t>
              </a:r>
            </a:p>
          </p:txBody>
        </p:sp>
        <p:sp>
          <p:nvSpPr>
            <p:cNvPr id="171" name="テキスト ボックス 170"/>
            <p:cNvSpPr txBox="1"/>
            <p:nvPr/>
          </p:nvSpPr>
          <p:spPr>
            <a:xfrm>
              <a:off x="905488" y="5587328"/>
              <a:ext cx="3159839" cy="3394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dirty="0">
                  <a:latin typeface="Hiragino Sans W3" charset="-128"/>
                  <a:ea typeface="Hiragino Sans W3" charset="-128"/>
                  <a:cs typeface="Hiragino Sans W3" charset="-128"/>
                </a:rPr>
                <a:t>と畜だけでなく、用途に応じて美味しく手軽に使用できるよう、</a:t>
              </a:r>
              <a:endParaRPr lang="en-US" altLang="ja-JP" sz="803" dirty="0">
                <a:latin typeface="Hiragino Sans W3" charset="-128"/>
                <a:ea typeface="Hiragino Sans W3" charset="-128"/>
                <a:cs typeface="Hiragino Sans W3" charset="-128"/>
              </a:endParaRPr>
            </a:p>
            <a:p>
              <a:r>
                <a:rPr lang="ja-JP" altLang="en-US" sz="803" dirty="0">
                  <a:latin typeface="Hiragino Sans W3" charset="-128"/>
                  <a:ea typeface="Hiragino Sans W3" charset="-128"/>
                  <a:cs typeface="Hiragino Sans W3" charset="-128"/>
                </a:rPr>
                <a:t>お客様の要望に合わせてお肉をカットします</a:t>
              </a:r>
              <a:endParaRPr lang="en-US" altLang="ja-JP" sz="803" dirty="0"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2695512" y="5258814"/>
              <a:ext cx="697627" cy="2158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803" b="1" dirty="0">
                  <a:solidFill>
                    <a:schemeClr val="accent1"/>
                  </a:solidFill>
                  <a:latin typeface="Hiragino Sans W3" charset="-128"/>
                  <a:ea typeface="Hiragino Sans W3" charset="-128"/>
                  <a:cs typeface="Hiragino Sans W3" charset="-128"/>
                </a:rPr>
                <a:t>営業、研究</a:t>
              </a:r>
              <a:endParaRPr lang="en-US" altLang="ja-JP" sz="803" b="1" dirty="0">
                <a:solidFill>
                  <a:schemeClr val="accent1"/>
                </a:solidFill>
                <a:latin typeface="Hiragino Sans W3" charset="-128"/>
                <a:ea typeface="Hiragino Sans W3" charset="-128"/>
                <a:cs typeface="Hiragino Sans W3" charset="-128"/>
              </a:endParaRPr>
            </a:p>
          </p:txBody>
        </p:sp>
        <p:sp>
          <p:nvSpPr>
            <p:cNvPr id="173" name="左右矢印 172"/>
            <p:cNvSpPr/>
            <p:nvPr/>
          </p:nvSpPr>
          <p:spPr>
            <a:xfrm>
              <a:off x="2381244" y="5363331"/>
              <a:ext cx="192004" cy="71550"/>
            </a:xfrm>
            <a:prstGeom prst="left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91"/>
            </a:p>
          </p:txBody>
        </p:sp>
      </p:grpSp>
      <p:pic>
        <p:nvPicPr>
          <p:cNvPr id="6" name="図 5" descr="ロゴ, 会社名&#10;&#10;自動的に生成された説明">
            <a:extLst>
              <a:ext uri="{FF2B5EF4-FFF2-40B4-BE49-F238E27FC236}">
                <a16:creationId xmlns:a16="http://schemas.microsoft.com/office/drawing/2014/main" id="{AFB9DBC0-ECA5-56E5-ECCA-FCAEBA06C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279" y="1028853"/>
            <a:ext cx="1472648" cy="147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3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76802" y="310807"/>
            <a:ext cx="4337097" cy="1726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16" b="1" dirty="0">
                <a:latin typeface="Hiragino Sans W3" charset="-128"/>
                <a:ea typeface="Hiragino Sans W3" charset="-128"/>
                <a:cs typeface="Hiragino Sans W3" charset="-128"/>
              </a:rPr>
              <a:t>1</a:t>
            </a:r>
            <a:r>
              <a:rPr lang="ja-JP" altLang="en-US" sz="1416" b="1" dirty="0">
                <a:latin typeface="Hiragino Sans W3" charset="-128"/>
                <a:ea typeface="Hiragino Sans W3" charset="-128"/>
                <a:cs typeface="Hiragino Sans W3" charset="-128"/>
              </a:rPr>
              <a:t>位：失敗を恐れずチャレンジする</a:t>
            </a:r>
            <a:endParaRPr lang="en-US" altLang="ja-JP" sz="1416" b="1" dirty="0">
              <a:latin typeface="Hiragino Sans W3" charset="-128"/>
              <a:ea typeface="Hiragino Sans W3" charset="-128"/>
              <a:cs typeface="Hiragino Sans W3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16" b="1" dirty="0">
                <a:latin typeface="Hiragino Sans W3" charset="-128"/>
                <a:ea typeface="Hiragino Sans W3" charset="-128"/>
                <a:cs typeface="Hiragino Sans W3" charset="-128"/>
              </a:rPr>
              <a:t>2</a:t>
            </a:r>
            <a:r>
              <a:rPr lang="ja-JP" altLang="en-US" sz="1416" b="1" dirty="0">
                <a:latin typeface="Hiragino Sans W3" charset="-128"/>
                <a:ea typeface="Hiragino Sans W3" charset="-128"/>
                <a:cs typeface="Hiragino Sans W3" charset="-128"/>
              </a:rPr>
              <a:t>位：人を巻き込み仕事を進める</a:t>
            </a:r>
            <a:endParaRPr lang="en-US" altLang="ja-JP" sz="1416" b="1" dirty="0">
              <a:latin typeface="Hiragino Sans W3" charset="-128"/>
              <a:ea typeface="Hiragino Sans W3" charset="-128"/>
              <a:cs typeface="Hiragino Sans W3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16" b="1" dirty="0">
                <a:latin typeface="Hiragino Sans W3" charset="-128"/>
                <a:ea typeface="Hiragino Sans W3" charset="-128"/>
                <a:cs typeface="Hiragino Sans W3" charset="-128"/>
              </a:rPr>
              <a:t>3</a:t>
            </a:r>
            <a:r>
              <a:rPr lang="ja-JP" altLang="en-US" sz="1416" b="1" dirty="0">
                <a:latin typeface="Hiragino Sans W3" charset="-128"/>
                <a:ea typeface="Hiragino Sans W3" charset="-128"/>
                <a:cs typeface="Hiragino Sans W3" charset="-128"/>
              </a:rPr>
              <a:t>位：やりぬく力、根性がある</a:t>
            </a:r>
            <a:endParaRPr lang="en-US" altLang="ja-JP" sz="1416" b="1" dirty="0">
              <a:latin typeface="Hiragino Sans W3" charset="-128"/>
              <a:ea typeface="Hiragino Sans W3" charset="-128"/>
              <a:cs typeface="Hiragino Sans W3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16" b="1" dirty="0">
                <a:latin typeface="Hiragino Sans W3" charset="-128"/>
                <a:ea typeface="Hiragino Sans W3" charset="-128"/>
                <a:cs typeface="Hiragino Sans W3" charset="-128"/>
              </a:rPr>
              <a:t>4</a:t>
            </a:r>
            <a:r>
              <a:rPr lang="ja-JP" altLang="en-US" sz="1416" b="1" dirty="0">
                <a:latin typeface="Hiragino Sans W3" charset="-128"/>
                <a:ea typeface="Hiragino Sans W3" charset="-128"/>
                <a:cs typeface="Hiragino Sans W3" charset="-128"/>
              </a:rPr>
              <a:t>位：調和と連帯感で仕事を進める</a:t>
            </a:r>
            <a:endParaRPr lang="en-US" altLang="ja-JP" sz="1416" b="1" dirty="0">
              <a:latin typeface="Hiragino Sans W3" charset="-128"/>
              <a:ea typeface="Hiragino Sans W3" charset="-128"/>
              <a:cs typeface="Hiragino Sans W3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16" b="1" dirty="0">
                <a:latin typeface="Hiragino Sans W3" charset="-128"/>
                <a:ea typeface="Hiragino Sans W3" charset="-128"/>
                <a:cs typeface="Hiragino Sans W3" charset="-128"/>
              </a:rPr>
              <a:t>5</a:t>
            </a:r>
            <a:r>
              <a:rPr lang="ja-JP" altLang="en-US" sz="1416" b="1" dirty="0">
                <a:latin typeface="Hiragino Sans W3" charset="-128"/>
                <a:ea typeface="Hiragino Sans W3" charset="-128"/>
                <a:cs typeface="Hiragino Sans W3" charset="-128"/>
              </a:rPr>
              <a:t>位：創造性ある個性的な提案をする</a:t>
            </a:r>
            <a:endParaRPr lang="en-US" altLang="ja-JP" sz="1416" b="1" dirty="0">
              <a:latin typeface="Hiragino Sans W3" charset="-128"/>
              <a:ea typeface="Hiragino Sans W3" charset="-128"/>
              <a:cs typeface="Hiragino Sans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90743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671</TotalTime>
  <Words>567</Words>
  <Application>Microsoft Macintosh PowerPoint</Application>
  <PresentationFormat>ユーザー設定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Hiragino Kaku Gothic Pro W3</vt:lpstr>
      <vt:lpstr>Hiragino Sans W3</vt:lpstr>
      <vt:lpstr>Yu Gothic</vt:lpstr>
      <vt:lpstr>Arial</vt:lpstr>
      <vt:lpstr>Calibri</vt:lpstr>
      <vt:lpstr>Calibri Light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三浦力</cp:lastModifiedBy>
  <cp:revision>86</cp:revision>
  <dcterms:created xsi:type="dcterms:W3CDTF">2017-08-18T05:02:17Z</dcterms:created>
  <dcterms:modified xsi:type="dcterms:W3CDTF">2023-08-04T10:10:52Z</dcterms:modified>
</cp:coreProperties>
</file>